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60" r:id="rId2"/>
    <p:sldId id="261" r:id="rId3"/>
    <p:sldId id="266" r:id="rId4"/>
    <p:sldId id="267" r:id="rId5"/>
    <p:sldId id="272" r:id="rId6"/>
    <p:sldId id="262" r:id="rId7"/>
    <p:sldId id="269" r:id="rId8"/>
    <p:sldId id="264" r:id="rId9"/>
    <p:sldId id="268" r:id="rId10"/>
    <p:sldId id="265" r:id="rId11"/>
    <p:sldId id="271" r:id="rId12"/>
    <p:sldId id="273" r:id="rId13"/>
    <p:sldId id="275" r:id="rId14"/>
    <p:sldId id="276" r:id="rId15"/>
    <p:sldId id="277" r:id="rId16"/>
    <p:sldId id="278" r:id="rId17"/>
    <p:sldId id="279" r:id="rId18"/>
    <p:sldId id="283" r:id="rId19"/>
    <p:sldId id="282" r:id="rId20"/>
    <p:sldId id="280" r:id="rId21"/>
    <p:sldId id="284" r:id="rId22"/>
    <p:sldId id="286" r:id="rId23"/>
    <p:sldId id="285" r:id="rId24"/>
    <p:sldId id="287" r:id="rId25"/>
    <p:sldId id="274" r:id="rId26"/>
    <p:sldId id="288" r:id="rId27"/>
    <p:sldId id="289" r:id="rId28"/>
    <p:sldId id="290" r:id="rId2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E77A2-93BF-4033-889E-232A5F8D267C}" type="datetimeFigureOut">
              <a:rPr lang="it-IT" smtClean="0"/>
              <a:pPr/>
              <a:t>06/02/2011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E7E87-6031-4295-B407-173E4B0B6EB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14</a:t>
            </a:fld>
            <a:endParaRPr lang="it-I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17</a:t>
            </a:fld>
            <a:endParaRPr lang="it-I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18</a:t>
            </a:fld>
            <a:endParaRPr lang="it-I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19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20</a:t>
            </a:fld>
            <a:endParaRPr lang="it-IT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21</a:t>
            </a:fld>
            <a:endParaRPr lang="it-IT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22</a:t>
            </a:fld>
            <a:endParaRPr lang="it-IT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23</a:t>
            </a:fld>
            <a:endParaRPr lang="it-IT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24</a:t>
            </a:fld>
            <a:endParaRPr lang="it-IT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25</a:t>
            </a:fld>
            <a:endParaRPr lang="it-IT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26</a:t>
            </a:fld>
            <a:endParaRPr lang="it-IT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27</a:t>
            </a:fld>
            <a:endParaRPr lang="it-IT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28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E7E87-6031-4295-B407-173E4B0B6EBC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3ABAC-A1A4-4128-841D-BD8875139F20}" type="datetimeFigureOut">
              <a:rPr lang="it-IT" smtClean="0"/>
              <a:pPr/>
              <a:t>06/02/2011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3BCD-B065-4E98-B5E1-4588646CF04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3ABAC-A1A4-4128-841D-BD8875139F20}" type="datetimeFigureOut">
              <a:rPr lang="it-IT" smtClean="0"/>
              <a:pPr/>
              <a:t>06/02/2011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3BCD-B065-4E98-B5E1-4588646CF04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3ABAC-A1A4-4128-841D-BD8875139F20}" type="datetimeFigureOut">
              <a:rPr lang="it-IT" smtClean="0"/>
              <a:pPr/>
              <a:t>06/02/2011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3BCD-B065-4E98-B5E1-4588646CF04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3ABAC-A1A4-4128-841D-BD8875139F20}" type="datetimeFigureOut">
              <a:rPr lang="it-IT" smtClean="0"/>
              <a:pPr/>
              <a:t>06/02/2011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3BCD-B065-4E98-B5E1-4588646CF04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3ABAC-A1A4-4128-841D-BD8875139F20}" type="datetimeFigureOut">
              <a:rPr lang="it-IT" smtClean="0"/>
              <a:pPr/>
              <a:t>06/02/2011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3BCD-B065-4E98-B5E1-4588646CF04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3ABAC-A1A4-4128-841D-BD8875139F20}" type="datetimeFigureOut">
              <a:rPr lang="it-IT" smtClean="0"/>
              <a:pPr/>
              <a:t>06/02/2011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3BCD-B065-4E98-B5E1-4588646CF04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3ABAC-A1A4-4128-841D-BD8875139F20}" type="datetimeFigureOut">
              <a:rPr lang="it-IT" smtClean="0"/>
              <a:pPr/>
              <a:t>06/02/2011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3BCD-B065-4E98-B5E1-4588646CF04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3ABAC-A1A4-4128-841D-BD8875139F20}" type="datetimeFigureOut">
              <a:rPr lang="it-IT" smtClean="0"/>
              <a:pPr/>
              <a:t>06/02/2011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3BCD-B065-4E98-B5E1-4588646CF04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3ABAC-A1A4-4128-841D-BD8875139F20}" type="datetimeFigureOut">
              <a:rPr lang="it-IT" smtClean="0"/>
              <a:pPr/>
              <a:t>06/02/2011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3BCD-B065-4E98-B5E1-4588646CF04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3ABAC-A1A4-4128-841D-BD8875139F20}" type="datetimeFigureOut">
              <a:rPr lang="it-IT" smtClean="0"/>
              <a:pPr/>
              <a:t>06/02/2011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3BCD-B065-4E98-B5E1-4588646CF04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3ABAC-A1A4-4128-841D-BD8875139F20}" type="datetimeFigureOut">
              <a:rPr lang="it-IT" smtClean="0"/>
              <a:pPr/>
              <a:t>06/02/2011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3BCD-B065-4E98-B5E1-4588646CF04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3ABAC-A1A4-4128-841D-BD8875139F20}" type="datetimeFigureOut">
              <a:rPr lang="it-IT" smtClean="0"/>
              <a:pPr/>
              <a:t>06/02/2011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23BCD-B065-4E98-B5E1-4588646CF04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86766" cy="1357322"/>
          </a:xfrm>
        </p:spPr>
        <p:txBody>
          <a:bodyPr>
            <a:normAutofit fontScale="90000"/>
          </a:bodyPr>
          <a:lstStyle/>
          <a:p>
            <a:r>
              <a:rPr lang="it-IT" dirty="0"/>
              <a:t/>
            </a:r>
            <a:br>
              <a:rPr lang="it-IT" dirty="0"/>
            </a:br>
            <a:r>
              <a:rPr lang="it-IT" b="1" dirty="0" smtClean="0"/>
              <a:t> </a:t>
            </a:r>
            <a:r>
              <a:rPr lang="it-IT" sz="4000" dirty="0" smtClean="0"/>
              <a:t>BASKET AUT </a:t>
            </a:r>
            <a:r>
              <a:rPr lang="it-IT" sz="4000" dirty="0"/>
              <a:t> </a:t>
            </a:r>
            <a:br>
              <a:rPr lang="it-IT" sz="4000" dirty="0"/>
            </a:br>
            <a:r>
              <a:rPr lang="it-IT" sz="4000" dirty="0"/>
              <a:t>Gioco, Sport </a:t>
            </a:r>
            <a:r>
              <a:rPr lang="it-IT" sz="4000" dirty="0" err="1"/>
              <a:t>e…</a:t>
            </a:r>
            <a:r>
              <a:rPr lang="it-IT" sz="4000" dirty="0"/>
              <a:t> Autismo 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dirty="0" smtClean="0"/>
              <a:t>                    </a:t>
            </a:r>
            <a:r>
              <a:rPr lang="it-IT" i="1" dirty="0" smtClean="0"/>
              <a:t> Io gioco a basket e tu?</a:t>
            </a:r>
          </a:p>
          <a:p>
            <a:pPr>
              <a:buNone/>
            </a:pPr>
            <a:endParaRPr lang="it-IT" i="1" dirty="0"/>
          </a:p>
          <a:p>
            <a:pPr>
              <a:buNone/>
            </a:pPr>
            <a:r>
              <a:rPr lang="it-IT" i="1" dirty="0" smtClean="0"/>
              <a:t>                                                </a:t>
            </a:r>
          </a:p>
          <a:p>
            <a:pPr>
              <a:buNone/>
            </a:pPr>
            <a:r>
              <a:rPr lang="it-IT" i="1" dirty="0" smtClean="0"/>
              <a:t>                                                </a:t>
            </a:r>
            <a:r>
              <a:rPr lang="it-IT" sz="2800" i="1" dirty="0" smtClean="0"/>
              <a:t>dr.ssa Antonella Pitanti</a:t>
            </a:r>
          </a:p>
          <a:p>
            <a:pPr>
              <a:buNone/>
            </a:pPr>
            <a:r>
              <a:rPr lang="it-IT" sz="2800" i="1" dirty="0"/>
              <a:t> </a:t>
            </a:r>
            <a:r>
              <a:rPr lang="it-IT" sz="2800" i="1" dirty="0" smtClean="0"/>
              <a:t>                                          29 gennaio, Marina di Massa</a:t>
            </a:r>
            <a:endParaRPr lang="it-IT" i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i="1" dirty="0" smtClean="0"/>
              <a:t>Io gioco a basket e tu?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285860"/>
            <a:ext cx="8258204" cy="484030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dirty="0" smtClean="0"/>
          </a:p>
          <a:p>
            <a:pPr algn="just">
              <a:buNone/>
            </a:pPr>
            <a:r>
              <a:rPr lang="it-IT" dirty="0" smtClean="0"/>
              <a:t>..della </a:t>
            </a:r>
            <a:r>
              <a:rPr lang="it-IT" b="1" i="1" dirty="0" smtClean="0"/>
              <a:t>libertà</a:t>
            </a:r>
            <a:r>
              <a:rPr lang="it-IT" dirty="0" smtClean="0"/>
              <a:t> sia nel gioco che </a:t>
            </a:r>
            <a:r>
              <a:rPr lang="it-IT" b="1" i="1" dirty="0" smtClean="0"/>
              <a:t>nella</a:t>
            </a:r>
            <a:r>
              <a:rPr lang="it-IT" dirty="0" smtClean="0"/>
              <a:t> </a:t>
            </a:r>
            <a:r>
              <a:rPr lang="it-IT" b="1" i="1" dirty="0" smtClean="0"/>
              <a:t>composizione  delle squadre </a:t>
            </a:r>
            <a:r>
              <a:rPr lang="it-IT" dirty="0" smtClean="0"/>
              <a:t>(ragazzi e ragazze, adulti e ragazzi)</a:t>
            </a:r>
            <a:r>
              <a:rPr lang="it-IT" dirty="0"/>
              <a:t> </a:t>
            </a:r>
            <a:r>
              <a:rPr lang="it-IT" dirty="0" smtClean="0"/>
              <a:t>favorendo  l'</a:t>
            </a:r>
            <a:r>
              <a:rPr lang="it-IT" i="1" dirty="0" smtClean="0"/>
              <a:t>amicizia tra le persone</a:t>
            </a:r>
            <a:r>
              <a:rPr lang="it-IT" sz="2800" i="1" dirty="0" smtClean="0"/>
              <a:t>. </a:t>
            </a:r>
          </a:p>
          <a:p>
            <a:pPr>
              <a:buNone/>
            </a:pPr>
            <a:r>
              <a:rPr lang="it-IT" sz="2800" dirty="0" smtClean="0"/>
              <a:t> </a:t>
            </a:r>
          </a:p>
          <a:p>
            <a:pPr>
              <a:buNone/>
            </a:pPr>
            <a:r>
              <a:rPr lang="it-IT" sz="2800" dirty="0" smtClean="0"/>
              <a:t> </a:t>
            </a:r>
            <a:r>
              <a:rPr lang="it-IT" dirty="0" smtClean="0"/>
              <a:t>Può  essere praticato nel cortile, nel parco, in parrocchia, ovunque  quando diventa il gioco del campetto (play-ground ). </a:t>
            </a:r>
            <a:r>
              <a:rPr lang="it-IT" b="1" dirty="0" smtClean="0"/>
              <a:t> 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i="1" dirty="0" smtClean="0"/>
              <a:t>Io gioco a basket e tu?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it-IT" sz="12800" dirty="0" smtClean="0"/>
              <a:t>Francesco  9 anni</a:t>
            </a:r>
          </a:p>
          <a:p>
            <a:pPr>
              <a:buNone/>
            </a:pPr>
            <a:r>
              <a:rPr lang="it-IT" sz="12800" dirty="0" smtClean="0"/>
              <a:t>  </a:t>
            </a:r>
          </a:p>
          <a:p>
            <a:pPr>
              <a:buNone/>
            </a:pPr>
            <a:r>
              <a:rPr lang="it-IT" sz="12800" dirty="0" smtClean="0"/>
              <a:t>    È attratto dalla palla….</a:t>
            </a:r>
          </a:p>
          <a:p>
            <a:pPr algn="just">
              <a:buNone/>
            </a:pPr>
            <a:r>
              <a:rPr lang="it-IT" sz="12800" dirty="0" smtClean="0"/>
              <a:t>    la </a:t>
            </a:r>
            <a:r>
              <a:rPr lang="it-IT" sz="12800" dirty="0" err="1" smtClean="0"/>
              <a:t>lancia….la</a:t>
            </a:r>
            <a:r>
              <a:rPr lang="it-IT" sz="12800" dirty="0" smtClean="0"/>
              <a:t> insegue con lo sguardo</a:t>
            </a:r>
          </a:p>
          <a:p>
            <a:pPr algn="just">
              <a:buNone/>
            </a:pPr>
            <a:r>
              <a:rPr lang="it-IT" sz="12800" dirty="0" smtClean="0"/>
              <a:t>    la lancia di </a:t>
            </a:r>
            <a:r>
              <a:rPr lang="it-IT" sz="12800" dirty="0" err="1" smtClean="0"/>
              <a:t>nuovo…</a:t>
            </a:r>
            <a:r>
              <a:rPr lang="it-IT" sz="12800" dirty="0" smtClean="0"/>
              <a:t>..</a:t>
            </a:r>
          </a:p>
          <a:p>
            <a:pPr algn="just">
              <a:buNone/>
            </a:pPr>
            <a:r>
              <a:rPr lang="it-IT" sz="12800" dirty="0" smtClean="0"/>
              <a:t>    non l’afferra se gliela </a:t>
            </a:r>
            <a:r>
              <a:rPr lang="it-IT" sz="12800" dirty="0" err="1" smtClean="0"/>
              <a:t>tirano…</a:t>
            </a:r>
            <a:r>
              <a:rPr lang="it-IT" sz="12800" dirty="0" smtClean="0"/>
              <a:t>.</a:t>
            </a:r>
          </a:p>
          <a:p>
            <a:pPr algn="just">
              <a:buNone/>
            </a:pPr>
            <a:r>
              <a:rPr lang="it-IT" sz="12800" dirty="0" smtClean="0"/>
              <a:t>    osserva la traiettoria della palla quando un bambino   la lancia</a:t>
            </a:r>
          </a:p>
          <a:p>
            <a:pPr algn="just">
              <a:buNone/>
            </a:pPr>
            <a:r>
              <a:rPr lang="it-IT" sz="12800" dirty="0" smtClean="0"/>
              <a:t>   </a:t>
            </a:r>
          </a:p>
          <a:p>
            <a:pPr algn="just">
              <a:buNone/>
            </a:pPr>
            <a:r>
              <a:rPr lang="it-IT" sz="12800" dirty="0" smtClean="0"/>
              <a:t> </a:t>
            </a:r>
          </a:p>
          <a:p>
            <a:pPr algn="just">
              <a:buNone/>
            </a:pPr>
            <a:endParaRPr lang="it-IT" sz="67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 quando vede i bambini  giocare con la  </a:t>
            </a:r>
            <a:r>
              <a:rPr lang="it-IT" b="1" i="1" dirty="0" smtClean="0"/>
              <a:t>palla </a:t>
            </a:r>
          </a:p>
          <a:p>
            <a:pPr>
              <a:buNone/>
            </a:pPr>
            <a:r>
              <a:rPr lang="it-IT" dirty="0" smtClean="0"/>
              <a:t>sfarfalla, saltella, ride contento,</a:t>
            </a:r>
          </a:p>
          <a:p>
            <a:pPr>
              <a:buNone/>
            </a:pPr>
            <a:r>
              <a:rPr lang="it-IT" dirty="0" smtClean="0"/>
              <a:t>a volte corre a prenderla</a:t>
            </a:r>
          </a:p>
          <a:p>
            <a:pPr>
              <a:buNone/>
            </a:pPr>
            <a:r>
              <a:rPr lang="it-IT" dirty="0" smtClean="0"/>
              <a:t>e la rilancia lontano.</a:t>
            </a:r>
          </a:p>
          <a:p>
            <a:pPr>
              <a:buNone/>
            </a:pPr>
            <a:r>
              <a:rPr lang="it-IT" dirty="0" smtClean="0"/>
              <a:t>Non tiene conto del turno</a:t>
            </a:r>
          </a:p>
          <a:p>
            <a:pPr>
              <a:buNone/>
            </a:pPr>
            <a:r>
              <a:rPr lang="it-IT" dirty="0" smtClean="0"/>
              <a:t>Il suo sguardo quando non insegue la palla</a:t>
            </a:r>
          </a:p>
          <a:p>
            <a:pPr>
              <a:buNone/>
            </a:pPr>
            <a:r>
              <a:rPr lang="it-IT" dirty="0" smtClean="0"/>
              <a:t>è rivolto altrove. </a:t>
            </a:r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Quali ipotesi?</a:t>
            </a:r>
          </a:p>
          <a:p>
            <a:pPr>
              <a:buNone/>
            </a:pPr>
            <a:r>
              <a:rPr lang="it-IT" dirty="0" smtClean="0"/>
              <a:t>   Francesco è attratto dal movimento:</a:t>
            </a:r>
          </a:p>
          <a:p>
            <a:pPr>
              <a:buNone/>
            </a:pPr>
            <a:r>
              <a:rPr lang="it-IT" dirty="0" smtClean="0"/>
              <a:t>   il proprio</a:t>
            </a:r>
          </a:p>
          <a:p>
            <a:pPr>
              <a:buNone/>
            </a:pPr>
            <a:r>
              <a:rPr lang="it-IT" dirty="0" smtClean="0"/>
              <a:t>   quello della palla</a:t>
            </a:r>
          </a:p>
          <a:p>
            <a:pPr>
              <a:buNone/>
            </a:pPr>
            <a:r>
              <a:rPr lang="it-IT" dirty="0" smtClean="0"/>
              <a:t>   quello degli altri bambini.</a:t>
            </a:r>
          </a:p>
          <a:p>
            <a:pPr>
              <a:buNone/>
            </a:pPr>
            <a:endParaRPr lang="it-IT" dirty="0" smtClean="0"/>
          </a:p>
          <a:p>
            <a:pPr algn="just">
              <a:buNone/>
            </a:pPr>
            <a:r>
              <a:rPr lang="it-IT" dirty="0" smtClean="0"/>
              <a:t>    Attraverso il movimento F. si provoca delle stimolazioni </a:t>
            </a:r>
            <a:r>
              <a:rPr lang="it-IT" dirty="0" err="1" smtClean="0"/>
              <a:t>propriocettive</a:t>
            </a:r>
            <a:r>
              <a:rPr lang="it-IT" dirty="0" smtClean="0"/>
              <a:t> (è un bambino iporeattivo).</a:t>
            </a:r>
          </a:p>
          <a:p>
            <a:pPr algn="just"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796908"/>
          </a:xfrm>
        </p:spPr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1785927"/>
            <a:ext cx="8401080" cy="4214842"/>
          </a:xfrm>
        </p:spPr>
        <p:txBody>
          <a:bodyPr>
            <a:normAutofit fontScale="32500" lnSpcReduction="20000"/>
          </a:bodyPr>
          <a:lstStyle/>
          <a:p>
            <a:pPr algn="just">
              <a:buNone/>
            </a:pPr>
            <a:r>
              <a:rPr lang="it-IT" sz="6700" dirty="0" smtClean="0"/>
              <a:t>   </a:t>
            </a:r>
            <a:r>
              <a:rPr lang="it-IT" sz="9800" dirty="0" smtClean="0"/>
              <a:t>Attraverso l’inseguimento della palla con lo sguardo si provoca stimolazioni visive.</a:t>
            </a:r>
          </a:p>
          <a:p>
            <a:pPr>
              <a:buNone/>
            </a:pPr>
            <a:endParaRPr lang="it-IT" sz="6700" dirty="0" smtClean="0"/>
          </a:p>
          <a:p>
            <a:pPr>
              <a:buNone/>
            </a:pPr>
            <a:r>
              <a:rPr lang="it-IT" sz="6700" dirty="0" smtClean="0"/>
              <a:t>    </a:t>
            </a:r>
            <a:r>
              <a:rPr lang="it-IT" sz="9800" dirty="0" smtClean="0"/>
              <a:t>Quando corre a prendere la palla per lanciarla e osservare il suo movimento   la stimolazione propriocettiva si integra con quella visiva.</a:t>
            </a:r>
          </a:p>
          <a:p>
            <a:pPr>
              <a:buNone/>
            </a:pPr>
            <a:endParaRPr lang="it-IT" sz="6700" dirty="0" smtClean="0"/>
          </a:p>
          <a:p>
            <a:pPr>
              <a:buNone/>
            </a:pPr>
            <a:r>
              <a:rPr lang="it-IT" sz="6700" dirty="0" smtClean="0"/>
              <a:t>    </a:t>
            </a:r>
            <a:r>
              <a:rPr lang="it-IT" sz="9800" dirty="0" smtClean="0"/>
              <a:t>Non è presente la dimensione dell’intersoggettività primaria  e secondaria</a:t>
            </a:r>
          </a:p>
          <a:p>
            <a:pPr algn="just"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   </a:t>
            </a:r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it-IT" sz="3500" dirty="0" smtClean="0"/>
              <a:t>Perché?</a:t>
            </a:r>
          </a:p>
          <a:p>
            <a:pPr algn="just">
              <a:buNone/>
            </a:pPr>
            <a:r>
              <a:rPr lang="it-IT" sz="3500" dirty="0" smtClean="0"/>
              <a:t>Francesco come tutti i bambini con Disturbo Autistico ha difficoltà : </a:t>
            </a:r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r>
              <a:rPr lang="it-IT" sz="3500" dirty="0" smtClean="0"/>
              <a:t>a comprendere in maniera immediata le intenzioni altrui</a:t>
            </a:r>
          </a:p>
          <a:p>
            <a:pPr algn="just">
              <a:buNone/>
            </a:pPr>
            <a:r>
              <a:rPr lang="it-IT" sz="3500" dirty="0" smtClean="0"/>
              <a:t>ad organizzare in modo spontaneo sequenze intenzionali</a:t>
            </a:r>
          </a:p>
          <a:p>
            <a:pPr algn="just">
              <a:buNone/>
            </a:pPr>
            <a:r>
              <a:rPr lang="it-IT" sz="3500" dirty="0" smtClean="0"/>
              <a:t> </a:t>
            </a:r>
          </a:p>
          <a:p>
            <a:pPr algn="just"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it-IT" dirty="0" smtClean="0"/>
              <a:t> a sviluppare “</a:t>
            </a:r>
            <a:r>
              <a:rPr lang="it-IT" b="1" dirty="0" smtClean="0"/>
              <a:t>modelli anticipatori</a:t>
            </a:r>
            <a:r>
              <a:rPr lang="it-IT" dirty="0" smtClean="0"/>
              <a:t>” che rendano prevedibile l’esperienza</a:t>
            </a:r>
          </a:p>
          <a:p>
            <a:pPr algn="just">
              <a:buNone/>
            </a:pPr>
            <a:r>
              <a:rPr lang="it-IT" dirty="0" smtClean="0"/>
              <a:t> ad </a:t>
            </a:r>
            <a:r>
              <a:rPr lang="it-IT" dirty="0" err="1" smtClean="0"/>
              <a:t>empatizzare</a:t>
            </a:r>
            <a:r>
              <a:rPr lang="it-IT" dirty="0" smtClean="0"/>
              <a:t> con gli stati mentali altrui.</a:t>
            </a:r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r>
              <a:rPr lang="it-IT" dirty="0" smtClean="0"/>
              <a:t>ha cioè  un deficit  di </a:t>
            </a:r>
          </a:p>
          <a:p>
            <a:pPr algn="just">
              <a:buNone/>
            </a:pPr>
            <a:r>
              <a:rPr lang="it-IT" dirty="0" smtClean="0"/>
              <a:t> "</a:t>
            </a:r>
            <a:r>
              <a:rPr lang="it-IT" b="1" dirty="0" smtClean="0"/>
              <a:t>funzioni esecutive</a:t>
            </a:r>
            <a:r>
              <a:rPr lang="it-IT" dirty="0" smtClean="0"/>
              <a:t>“ ,  "</a:t>
            </a:r>
            <a:r>
              <a:rPr lang="it-IT" b="1" dirty="0" err="1" smtClean="0"/>
              <a:t>chaining</a:t>
            </a:r>
            <a:r>
              <a:rPr lang="it-IT" b="1" dirty="0" smtClean="0"/>
              <a:t> intenzionale”</a:t>
            </a:r>
            <a:endParaRPr lang="it-IT" dirty="0" smtClean="0"/>
          </a:p>
          <a:p>
            <a:pPr algn="just">
              <a:buNone/>
            </a:pPr>
            <a:r>
              <a:rPr lang="it-IT" dirty="0" smtClean="0"/>
              <a:t> "</a:t>
            </a:r>
            <a:r>
              <a:rPr lang="it-IT" b="1" dirty="0" smtClean="0"/>
              <a:t>coerenza centrale”, </a:t>
            </a:r>
            <a:r>
              <a:rPr lang="it-IT" dirty="0" smtClean="0"/>
              <a:t>"</a:t>
            </a:r>
            <a:r>
              <a:rPr lang="it-IT" b="1" dirty="0" smtClean="0"/>
              <a:t>teoria della mente"</a:t>
            </a:r>
            <a:r>
              <a:rPr lang="it-IT" dirty="0" smtClean="0"/>
              <a:t>  capacità imitative . </a:t>
            </a:r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t-IT" dirty="0" smtClean="0"/>
              <a:t> Questo gli impedisce di sviluppare in modo coerente e integrato la sua esperienza.</a:t>
            </a:r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r>
              <a:rPr lang="it-IT" dirty="0" smtClean="0"/>
              <a:t> E’ possibile aiutare Francesco? </a:t>
            </a:r>
          </a:p>
          <a:p>
            <a:pPr algn="just">
              <a:buNone/>
            </a:pPr>
            <a:r>
              <a:rPr lang="it-IT" dirty="0" smtClean="0"/>
              <a:t> Sì, se si</a:t>
            </a:r>
          </a:p>
          <a:p>
            <a:pPr algn="just"/>
            <a:r>
              <a:rPr lang="it-IT" dirty="0" smtClean="0"/>
              <a:t>introduce nei   suoi contesti di vita   </a:t>
            </a:r>
            <a:r>
              <a:rPr lang="it-IT" i="1" dirty="0" smtClean="0"/>
              <a:t>coerenza</a:t>
            </a:r>
            <a:r>
              <a:rPr lang="it-IT" dirty="0" smtClean="0"/>
              <a:t>, </a:t>
            </a:r>
            <a:r>
              <a:rPr lang="it-IT" i="1" dirty="0" smtClean="0"/>
              <a:t>stabilità</a:t>
            </a:r>
            <a:r>
              <a:rPr lang="it-IT" dirty="0" smtClean="0"/>
              <a:t>, </a:t>
            </a:r>
            <a:r>
              <a:rPr lang="it-IT" i="1" dirty="0" smtClean="0"/>
              <a:t>comprensibilità</a:t>
            </a:r>
            <a:r>
              <a:rPr lang="it-IT" dirty="0" smtClean="0"/>
              <a:t>, </a:t>
            </a:r>
            <a:r>
              <a:rPr lang="it-IT" i="1" dirty="0" smtClean="0"/>
              <a:t>prevedibilità</a:t>
            </a:r>
            <a:r>
              <a:rPr lang="it-IT" dirty="0" smtClean="0"/>
              <a:t> laddove  queste non sono "naturalmente" evidenti;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costruiscono   contesti di vita organizzati e con specifiche caratteristiche;</a:t>
            </a:r>
          </a:p>
          <a:p>
            <a:pPr algn="just"/>
            <a:r>
              <a:rPr lang="it-IT" dirty="0" smtClean="0"/>
              <a:t>presta un’attenzione e una cura costante alla soggettività;</a:t>
            </a:r>
          </a:p>
          <a:p>
            <a:pPr algn="just"/>
            <a:r>
              <a:rPr lang="it-IT" dirty="0" smtClean="0"/>
              <a:t>riconosce un ruolo centrale alla motivazione e alla affettività nel sostegno alla sua  intenzionalità fragile e disfunzionale.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285860"/>
            <a:ext cx="8258204" cy="484030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t-IT" sz="4000" dirty="0" smtClean="0"/>
              <a:t>  </a:t>
            </a:r>
            <a:r>
              <a:rPr lang="it-IT" sz="5100" dirty="0" smtClean="0"/>
              <a:t>Deduzioni: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sz="5100" dirty="0" smtClean="0"/>
              <a:t>L’inclusione sociale, nel caso dell’autismo va governata:  </a:t>
            </a:r>
          </a:p>
          <a:p>
            <a:pPr algn="just"/>
            <a:r>
              <a:rPr lang="it-IT" sz="5100" dirty="0" smtClean="0"/>
              <a:t>le condizioni per favorire la socialità vanno cioè  facilitate e costruite continuamente </a:t>
            </a:r>
          </a:p>
          <a:p>
            <a:pPr algn="just"/>
            <a:r>
              <a:rPr lang="it-IT" sz="5100" dirty="0" smtClean="0"/>
              <a:t>le coordinate spazio temporali devono essere integrate e costantemente monitorate</a:t>
            </a:r>
          </a:p>
          <a:p>
            <a:pPr algn="just">
              <a:buNone/>
            </a:pPr>
            <a:endParaRPr lang="it-IT" sz="4600" dirty="0" smtClean="0"/>
          </a:p>
          <a:p>
            <a:pPr algn="just">
              <a:buNone/>
            </a:pPr>
            <a:r>
              <a:rPr lang="it-IT" sz="4600" dirty="0" smtClean="0"/>
              <a:t> </a:t>
            </a:r>
            <a:r>
              <a:rPr lang="it-IT" sz="5100" dirty="0" smtClean="0"/>
              <a:t>Un inserimento generico può essere non utile se non addirittura dannoso .  </a:t>
            </a:r>
          </a:p>
          <a:p>
            <a:pPr algn="just"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i="1" dirty="0" smtClean="0"/>
              <a:t>Io gioco a basket e tu? </a:t>
            </a:r>
            <a:endParaRPr lang="it-IT" sz="3600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Andrea </a:t>
            </a:r>
            <a:r>
              <a:rPr lang="it-IT" sz="2800" dirty="0" smtClean="0"/>
              <a:t>8 anni</a:t>
            </a:r>
          </a:p>
          <a:p>
            <a:pPr>
              <a:buNone/>
            </a:pPr>
            <a:r>
              <a:rPr lang="it-IT" dirty="0" smtClean="0"/>
              <a:t> “ mamma  non voglio più  andare a nuoto,</a:t>
            </a:r>
          </a:p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 non mi piace andare avanti e indietro nella vasca da solo, </a:t>
            </a:r>
          </a:p>
          <a:p>
            <a:pPr>
              <a:buNone/>
            </a:pPr>
            <a:r>
              <a:rPr lang="it-IT" dirty="0" smtClean="0"/>
              <a:t>    mi annoio, </a:t>
            </a:r>
          </a:p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 voglio andare a basket,  </a:t>
            </a:r>
          </a:p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 giocare </a:t>
            </a:r>
            <a:endParaRPr lang="it-IT" dirty="0"/>
          </a:p>
          <a:p>
            <a:pPr>
              <a:buNone/>
            </a:pPr>
            <a:r>
              <a:rPr lang="it-IT" dirty="0" smtClean="0"/>
              <a:t>    e divertirmi con altri </a:t>
            </a:r>
            <a:r>
              <a:rPr lang="it-IT" dirty="0" err="1" smtClean="0"/>
              <a:t>bambini……</a:t>
            </a:r>
            <a:r>
              <a:rPr lang="it-IT" dirty="0" smtClean="0"/>
              <a:t>.”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it-IT" sz="12800" dirty="0" smtClean="0"/>
              <a:t>Il basket è uno sport che può  </a:t>
            </a:r>
          </a:p>
          <a:p>
            <a:pPr algn="just">
              <a:buNone/>
            </a:pPr>
            <a:r>
              <a:rPr lang="it-IT" dirty="0" smtClean="0"/>
              <a:t>    </a:t>
            </a:r>
          </a:p>
          <a:p>
            <a:pPr algn="just">
              <a:buNone/>
            </a:pPr>
            <a:r>
              <a:rPr lang="it-IT" sz="3800" dirty="0" smtClean="0"/>
              <a:t>    </a:t>
            </a:r>
          </a:p>
          <a:p>
            <a:pPr algn="just">
              <a:buNone/>
            </a:pPr>
            <a:r>
              <a:rPr lang="it-IT" sz="12800" dirty="0" smtClean="0"/>
              <a:t>rispondere ai criteri di </a:t>
            </a:r>
            <a:r>
              <a:rPr lang="it-IT" sz="12800" i="1" dirty="0" smtClean="0"/>
              <a:t>coerenza</a:t>
            </a:r>
            <a:r>
              <a:rPr lang="it-IT" sz="12800" dirty="0" smtClean="0"/>
              <a:t>, </a:t>
            </a:r>
            <a:r>
              <a:rPr lang="it-IT" sz="12800" i="1" dirty="0" smtClean="0"/>
              <a:t>stabilità comprensibilità</a:t>
            </a:r>
            <a:r>
              <a:rPr lang="it-IT" sz="12800" dirty="0" smtClean="0"/>
              <a:t>, </a:t>
            </a:r>
            <a:r>
              <a:rPr lang="it-IT" sz="12800" i="1" dirty="0" smtClean="0"/>
              <a:t>prevedibilità</a:t>
            </a:r>
            <a:r>
              <a:rPr lang="it-IT" sz="12800" dirty="0" smtClean="0"/>
              <a:t>  di cui i soggetti autistici  sembrano avere tanto bisogno?</a:t>
            </a:r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r>
              <a:rPr lang="it-IT" dirty="0" smtClean="0"/>
              <a:t>   </a:t>
            </a:r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r>
              <a:rPr lang="it-IT" sz="12800" dirty="0" smtClean="0"/>
              <a:t>integrare le conoscenze tecniche con quelle del funzionamento motorio, cognitivo, sociale affettivo emotivo dei soggetti che lo praticano?</a:t>
            </a:r>
          </a:p>
          <a:p>
            <a:pPr algn="just">
              <a:buNone/>
            </a:pPr>
            <a:endParaRPr lang="it-IT" sz="12800" dirty="0" smtClean="0"/>
          </a:p>
          <a:p>
            <a:pPr>
              <a:buNone/>
            </a:pPr>
            <a:r>
              <a:rPr lang="it-IT" sz="12800" dirty="0" smtClean="0"/>
              <a:t> </a:t>
            </a:r>
            <a:endParaRPr lang="it-IT" sz="12800" dirty="0"/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b="1" i="1" dirty="0" smtClean="0"/>
              <a:t> </a:t>
            </a:r>
            <a:r>
              <a:rPr lang="it-IT" dirty="0" smtClean="0"/>
              <a:t>Definizione</a:t>
            </a:r>
            <a:r>
              <a:rPr lang="it-IT" b="1" i="1" dirty="0" smtClean="0"/>
              <a:t> </a:t>
            </a:r>
          </a:p>
          <a:p>
            <a:pPr algn="just">
              <a:buNone/>
            </a:pPr>
            <a:r>
              <a:rPr lang="it-IT" i="1" dirty="0" smtClean="0"/>
              <a:t> </a:t>
            </a:r>
            <a:r>
              <a:rPr lang="it-IT" i="1" u="sng" dirty="0" smtClean="0"/>
              <a:t>Pallacanestro Integrata  </a:t>
            </a:r>
            <a:r>
              <a:rPr lang="it-IT" i="1" dirty="0" smtClean="0"/>
              <a:t>: “</a:t>
            </a:r>
            <a:r>
              <a:rPr lang="it-IT" dirty="0" smtClean="0"/>
              <a:t>la pallacanestro si definisce integrata proprio perché l’allenatore deve possedere conoscenze e competenze non solo in ambito tecnico-tattico, ma anche riguardo  al settore della preparazione atletica, ai processi cognitivi che incidono nelle scelte dei piani di azione, ai processi affettivi emotivi che sottendono la motivazione e le dinamiche di gruppo”.</a:t>
            </a:r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r>
              <a:rPr lang="it-IT" sz="6700" dirty="0" smtClean="0"/>
              <a:t>   </a:t>
            </a:r>
            <a:r>
              <a:rPr lang="it-IT" sz="12800" dirty="0" smtClean="0"/>
              <a:t>Un giocatore potrà quindi definirsi completo solo quando abbia sviluppato adeguate capacità sotto i profili </a:t>
            </a:r>
            <a:r>
              <a:rPr lang="it-IT" sz="12800" i="1" dirty="0" smtClean="0"/>
              <a:t>tecnico, fisico e cognitivo e affettivo emotivo</a:t>
            </a:r>
            <a:r>
              <a:rPr lang="it-IT" sz="12800" dirty="0" smtClean="0"/>
              <a:t>.</a:t>
            </a:r>
            <a:r>
              <a:rPr lang="it-IT" sz="12800" b="1" i="1" dirty="0" smtClean="0"/>
              <a:t> </a:t>
            </a:r>
          </a:p>
          <a:p>
            <a:pPr>
              <a:buNone/>
            </a:pPr>
            <a:endParaRPr lang="it-IT" sz="12800" b="1" i="1" dirty="0" smtClean="0"/>
          </a:p>
          <a:p>
            <a:pPr>
              <a:buNone/>
            </a:pPr>
            <a:r>
              <a:rPr lang="it-IT" sz="12800" dirty="0" smtClean="0"/>
              <a:t>Si basa su tre  dimensioni fondamentali  :</a:t>
            </a:r>
          </a:p>
          <a:p>
            <a:pPr>
              <a:buNone/>
            </a:pPr>
            <a:r>
              <a:rPr lang="it-IT" sz="12800" dirty="0" smtClean="0"/>
              <a:t> </a:t>
            </a:r>
            <a:r>
              <a:rPr lang="it-IT" sz="12800" i="1" dirty="0" smtClean="0"/>
              <a:t>lo spazio verso il tempo</a:t>
            </a:r>
          </a:p>
          <a:p>
            <a:pPr>
              <a:buNone/>
            </a:pPr>
            <a:r>
              <a:rPr lang="it-IT" sz="12800" i="1" dirty="0" smtClean="0"/>
              <a:t> l’autonomia verso la collaborazione</a:t>
            </a:r>
          </a:p>
          <a:p>
            <a:pPr>
              <a:buNone/>
            </a:pPr>
            <a:r>
              <a:rPr lang="it-IT" sz="12800" i="1" dirty="0" smtClean="0"/>
              <a:t> l’equilibrio</a:t>
            </a:r>
          </a:p>
          <a:p>
            <a:pPr>
              <a:buNone/>
            </a:pPr>
            <a:endParaRPr lang="it-IT" sz="12800" dirty="0" smtClean="0"/>
          </a:p>
          <a:p>
            <a:endParaRPr lang="it-IT" sz="2800" dirty="0" smtClean="0"/>
          </a:p>
          <a:p>
            <a:pPr algn="just">
              <a:buNone/>
            </a:pPr>
            <a:endParaRPr lang="it-IT" sz="12800" b="1" i="1" dirty="0" smtClean="0"/>
          </a:p>
          <a:p>
            <a:pPr algn="just">
              <a:buNone/>
            </a:pPr>
            <a:endParaRPr lang="it-IT" sz="12800" b="1" i="1" dirty="0" smtClean="0"/>
          </a:p>
          <a:p>
            <a:pPr algn="just"/>
            <a:endParaRPr lang="it-IT" sz="12800" b="1" i="1" dirty="0" smtClean="0"/>
          </a:p>
          <a:p>
            <a:pPr algn="just"/>
            <a:endParaRPr lang="it-IT" sz="12800" b="1" i="1" dirty="0" smtClean="0"/>
          </a:p>
          <a:p>
            <a:pPr algn="just"/>
            <a:endParaRPr lang="it-IT" sz="3800" b="1" i="1" dirty="0" smtClean="0"/>
          </a:p>
          <a:p>
            <a:pPr>
              <a:buNone/>
            </a:pPr>
            <a:r>
              <a:rPr lang="it-IT" dirty="0" smtClean="0"/>
              <a:t> </a:t>
            </a:r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r>
              <a:rPr lang="it-IT" dirty="0" smtClean="0"/>
              <a:t>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e cioè  </a:t>
            </a:r>
          </a:p>
          <a:p>
            <a:pPr algn="just">
              <a:buNone/>
            </a:pPr>
            <a:r>
              <a:rPr lang="it-IT" dirty="0" smtClean="0"/>
              <a:t>il rispetto delle distanze tra un giocatore è l’altro;</a:t>
            </a:r>
          </a:p>
          <a:p>
            <a:pPr algn="just">
              <a:buNone/>
            </a:pPr>
            <a:r>
              <a:rPr lang="it-IT" dirty="0" smtClean="0"/>
              <a:t>Il rispetto dei tempi di esecuzione in modo coordinato;</a:t>
            </a:r>
          </a:p>
          <a:p>
            <a:pPr algn="just">
              <a:buNone/>
            </a:pPr>
            <a:r>
              <a:rPr lang="it-IT" dirty="0" smtClean="0"/>
              <a:t>lo sviluppo del maggior grado di autonomia senza perdere di vista la collaborazione tra i compagni.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Nei soggetti autistici può favorire :</a:t>
            </a:r>
          </a:p>
          <a:p>
            <a:pPr>
              <a:buNone/>
            </a:pPr>
            <a:endParaRPr lang="it-IT" dirty="0" smtClean="0"/>
          </a:p>
          <a:p>
            <a:pPr algn="just"/>
            <a:r>
              <a:rPr lang="it-IT" dirty="0" smtClean="0"/>
              <a:t>l’interazione, sollecitata  costantemente ma anche agevolata dal ruolo di mediazione costituito dalla palla (che si utilizza rigorosamente con le mani)</a:t>
            </a:r>
          </a:p>
          <a:p>
            <a:pPr algn="just"/>
            <a:r>
              <a:rPr lang="it-IT" dirty="0" smtClean="0"/>
              <a:t>l’esercizio dell’ attenzione </a:t>
            </a:r>
          </a:p>
          <a:p>
            <a:pPr algn="just"/>
            <a:r>
              <a:rPr lang="it-IT" dirty="0" smtClean="0"/>
              <a:t>l’ideazione di schemi motori che permettano l’esecuzione di movimenti finalizzati a fare canestro o a manipolare la palla in modo fine.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Crediamo che 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la particolare atmosfera affettiva,  </a:t>
            </a:r>
          </a:p>
          <a:p>
            <a:pPr>
              <a:buNone/>
            </a:pPr>
            <a:r>
              <a:rPr lang="it-IT" dirty="0" smtClean="0"/>
              <a:t>Il divertimento nello stare insieme </a:t>
            </a:r>
          </a:p>
          <a:p>
            <a:pPr>
              <a:buNone/>
            </a:pPr>
            <a:r>
              <a:rPr lang="it-IT" dirty="0" smtClean="0"/>
              <a:t>l’esperienza di far parte di un gruppo </a:t>
            </a:r>
          </a:p>
          <a:p>
            <a:pPr>
              <a:buNone/>
            </a:pPr>
            <a:r>
              <a:rPr lang="it-IT" dirty="0" smtClean="0"/>
              <a:t> </a:t>
            </a:r>
          </a:p>
          <a:p>
            <a:pPr algn="just">
              <a:buNone/>
            </a:pPr>
            <a:r>
              <a:rPr lang="it-IT" dirty="0" smtClean="0"/>
              <a:t>    costituiscono  la base affinché  un’ interazione  diventi efficace e fondamentale per il benessere della persona.</a:t>
            </a:r>
          </a:p>
          <a:p>
            <a:pPr>
              <a:buNone/>
            </a:pPr>
            <a:r>
              <a:rPr lang="it-IT" dirty="0" smtClean="0"/>
              <a:t>  </a:t>
            </a:r>
            <a:endParaRPr lang="it-I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L’esperienza di </a:t>
            </a:r>
          </a:p>
          <a:p>
            <a:pPr>
              <a:buNone/>
            </a:pPr>
            <a:r>
              <a:rPr lang="it-IT" dirty="0" smtClean="0"/>
              <a:t>    stare insieme divertendosi, </a:t>
            </a:r>
          </a:p>
          <a:p>
            <a:pPr>
              <a:buNone/>
            </a:pPr>
            <a:r>
              <a:rPr lang="it-IT" dirty="0" smtClean="0"/>
              <a:t>    giungere ad uno scambio ludico passando la palla ad un compagno, </a:t>
            </a:r>
          </a:p>
          <a:p>
            <a:pPr algn="just">
              <a:buNone/>
            </a:pPr>
            <a:r>
              <a:rPr lang="it-IT" dirty="0" smtClean="0"/>
              <a:t>    essere sostenuto dai compagni  quando si fa canestro </a:t>
            </a:r>
          </a:p>
          <a:p>
            <a:pPr algn="just">
              <a:buNone/>
            </a:pPr>
            <a:r>
              <a:rPr lang="it-IT" dirty="0" smtClean="0"/>
              <a:t>son tutti elementi preziosi per Francesco in cui l’accesso all’ esperienza della condivisone  è fragile e precario.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 Andrea  incontra Francesco al  </a:t>
            </a:r>
            <a:r>
              <a:rPr lang="it-IT" dirty="0" err="1" smtClean="0"/>
              <a:t>campetto……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dirty="0" smtClean="0"/>
              <a:t> Francesco insegue la palla </a:t>
            </a:r>
          </a:p>
          <a:p>
            <a:pPr>
              <a:buNone/>
            </a:pPr>
            <a:r>
              <a:rPr lang="it-IT" dirty="0" smtClean="0"/>
              <a:t> Andrea  prova a interagire con lui attraverso  la </a:t>
            </a:r>
            <a:r>
              <a:rPr lang="it-IT" dirty="0" err="1" smtClean="0"/>
              <a:t>palla…è</a:t>
            </a:r>
            <a:r>
              <a:rPr lang="it-IT" dirty="0" smtClean="0"/>
              <a:t> </a:t>
            </a:r>
            <a:r>
              <a:rPr lang="it-IT" dirty="0" err="1" smtClean="0"/>
              <a:t>difficile…</a:t>
            </a:r>
            <a:r>
              <a:rPr lang="it-IT" dirty="0" smtClean="0"/>
              <a:t>..</a:t>
            </a:r>
          </a:p>
          <a:p>
            <a:pPr>
              <a:buNone/>
            </a:pPr>
            <a:r>
              <a:rPr lang="it-IT" dirty="0" smtClean="0"/>
              <a:t>incrocia il suo sguardo solo  quando  lancia la palla verso il canestro</a:t>
            </a:r>
          </a:p>
          <a:p>
            <a:pPr>
              <a:buNone/>
            </a:pPr>
            <a:r>
              <a:rPr lang="it-IT" dirty="0" smtClean="0"/>
              <a:t>Francesco  afferra la palla e la lancia verso il canestro.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 </a:t>
            </a:r>
          </a:p>
          <a:p>
            <a:pPr>
              <a:buNone/>
            </a:pPr>
            <a:r>
              <a:rPr lang="it-IT" dirty="0" smtClean="0"/>
              <a:t>Andrea timidamente dice </a:t>
            </a:r>
          </a:p>
          <a:p>
            <a:pPr>
              <a:buNone/>
            </a:pPr>
            <a:r>
              <a:rPr lang="it-IT" dirty="0" smtClean="0"/>
              <a:t>                  “ </a:t>
            </a:r>
            <a:r>
              <a:rPr lang="it-IT" i="1" dirty="0" smtClean="0"/>
              <a:t>Io gioco a basket e tu?”</a:t>
            </a:r>
          </a:p>
          <a:p>
            <a:pPr>
              <a:buNone/>
            </a:pPr>
            <a:r>
              <a:rPr lang="it-IT" dirty="0" smtClean="0"/>
              <a:t>Francesco stringe forte la palla contro il petto</a:t>
            </a:r>
          </a:p>
          <a:p>
            <a:pPr>
              <a:buNone/>
            </a:pPr>
            <a:r>
              <a:rPr lang="it-IT" dirty="0" smtClean="0"/>
              <a:t>sorride  e rilancia la palla alta verso il </a:t>
            </a:r>
            <a:r>
              <a:rPr lang="it-IT" dirty="0" err="1" smtClean="0"/>
              <a:t>cielo……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E’ un desiderio? E’ una richiesta di scambio interattivo?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Possiamo integrandoci insieme dare una risposta?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i="1" dirty="0" smtClean="0"/>
              <a:t>Io gioco a basket e tu?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Quale ipotesi ?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   Il bambino ricerca nella pratica sportiva una</a:t>
            </a:r>
          </a:p>
          <a:p>
            <a:pPr>
              <a:buNone/>
            </a:pPr>
            <a:r>
              <a:rPr lang="it-IT" dirty="0" smtClean="0"/>
              <a:t>      dimensione ludica</a:t>
            </a:r>
          </a:p>
          <a:p>
            <a:pPr>
              <a:buNone/>
            </a:pPr>
            <a:r>
              <a:rPr lang="it-IT" dirty="0" smtClean="0"/>
              <a:t>      dimensione del gruppo</a:t>
            </a:r>
          </a:p>
          <a:p>
            <a:pPr>
              <a:buNone/>
            </a:pPr>
            <a:r>
              <a:rPr lang="it-IT" dirty="0" smtClean="0"/>
              <a:t>      dimensione sociale</a:t>
            </a:r>
          </a:p>
          <a:p>
            <a:pPr>
              <a:buNone/>
            </a:pPr>
            <a:r>
              <a:rPr lang="it-IT" dirty="0" smtClean="0"/>
              <a:t>      dimensione del rispetto dell’altro  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i="1" dirty="0" smtClean="0"/>
              <a:t>Io gioco a basket e tu?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600200"/>
            <a:ext cx="8258204" cy="482919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it-IT" dirty="0" smtClean="0"/>
              <a:t> </a:t>
            </a:r>
            <a:endParaRPr lang="it-IT" sz="12800" dirty="0" smtClean="0"/>
          </a:p>
          <a:p>
            <a:r>
              <a:rPr lang="it-IT" sz="12800" dirty="0" smtClean="0"/>
              <a:t>il bambino è interessato al basket perché  questo tipo di sport permette di:</a:t>
            </a:r>
          </a:p>
          <a:p>
            <a:pPr>
              <a:buNone/>
            </a:pPr>
            <a:endParaRPr lang="it-IT" sz="12800" dirty="0" smtClean="0"/>
          </a:p>
          <a:p>
            <a:pPr>
              <a:buFont typeface="Wingdings" pitchFamily="2" charset="2"/>
              <a:buChar char="Ø"/>
            </a:pPr>
            <a:r>
              <a:rPr lang="it-IT" sz="12800" dirty="0" smtClean="0"/>
              <a:t> giocare insieme per raggiungere un unico   obiettivo, il canestro</a:t>
            </a:r>
          </a:p>
          <a:p>
            <a:pPr algn="just">
              <a:buFont typeface="Wingdings" pitchFamily="2" charset="2"/>
              <a:buChar char="Ø"/>
            </a:pPr>
            <a:endParaRPr lang="it-IT" sz="12800" dirty="0" smtClean="0"/>
          </a:p>
          <a:p>
            <a:pPr algn="just">
              <a:buFont typeface="Wingdings" pitchFamily="2" charset="2"/>
              <a:buChar char="Ø"/>
            </a:pPr>
            <a:r>
              <a:rPr lang="it-IT" sz="12800" dirty="0" smtClean="0"/>
              <a:t>avere ognuno un proprio ruolo in campo</a:t>
            </a:r>
          </a:p>
          <a:p>
            <a:pPr algn="just">
              <a:buFont typeface="Wingdings" pitchFamily="2" charset="2"/>
              <a:buChar char="Ø"/>
            </a:pPr>
            <a:endParaRPr lang="it-IT" sz="12800" dirty="0" smtClean="0"/>
          </a:p>
          <a:p>
            <a:pPr algn="just">
              <a:buFont typeface="Wingdings" pitchFamily="2" charset="2"/>
              <a:buChar char="Ø"/>
            </a:pPr>
            <a:r>
              <a:rPr lang="it-IT" sz="12800" dirty="0" smtClean="0"/>
              <a:t>raggiungere la vittoria solo se c’è la collaborazione di tutti</a:t>
            </a:r>
          </a:p>
          <a:p>
            <a:pPr algn="just">
              <a:buNone/>
            </a:pPr>
            <a:r>
              <a:rPr lang="it-IT" sz="12800" dirty="0" smtClean="0"/>
              <a:t> </a:t>
            </a:r>
          </a:p>
          <a:p>
            <a:pPr>
              <a:buNone/>
            </a:pPr>
            <a:r>
              <a:rPr lang="it-IT" sz="12800" dirty="0" smtClean="0"/>
              <a:t> </a:t>
            </a:r>
          </a:p>
          <a:p>
            <a:pPr algn="just">
              <a:buNone/>
            </a:pPr>
            <a:endParaRPr lang="it-IT" sz="12800" dirty="0" smtClean="0"/>
          </a:p>
          <a:p>
            <a:pPr>
              <a:buNone/>
            </a:pPr>
            <a:endParaRPr lang="it-IT" sz="11200" dirty="0" smtClean="0"/>
          </a:p>
          <a:p>
            <a:pPr>
              <a:buNone/>
            </a:pPr>
            <a:endParaRPr lang="it-IT" sz="11200" dirty="0" smtClean="0"/>
          </a:p>
          <a:p>
            <a:pPr>
              <a:buNone/>
            </a:pPr>
            <a:r>
              <a:rPr lang="it-IT" sz="11200" dirty="0" smtClean="0"/>
              <a:t> </a:t>
            </a:r>
          </a:p>
          <a:p>
            <a:pPr>
              <a:buNone/>
            </a:pPr>
            <a:endParaRPr lang="it-IT" sz="11200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i="1" dirty="0" smtClean="0"/>
              <a:t>Io gioco a basket e tu?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buFont typeface="Wingdings" pitchFamily="2" charset="2"/>
              <a:buChar char="Ø"/>
            </a:pPr>
            <a:endParaRPr lang="it-IT" dirty="0" smtClean="0"/>
          </a:p>
          <a:p>
            <a:pPr algn="just">
              <a:buNone/>
            </a:pPr>
            <a:r>
              <a:rPr lang="it-IT" sz="12800" dirty="0" smtClean="0"/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it-IT" sz="12800" dirty="0" smtClean="0"/>
              <a:t>imparare ad accettare la sconfitta quando  l’avversario è più forte</a:t>
            </a:r>
          </a:p>
          <a:p>
            <a:pPr algn="just">
              <a:buFont typeface="Wingdings" pitchFamily="2" charset="2"/>
              <a:buChar char="Ø"/>
            </a:pPr>
            <a:endParaRPr lang="it-IT" sz="12800" dirty="0" smtClean="0"/>
          </a:p>
          <a:p>
            <a:pPr algn="just">
              <a:buNone/>
            </a:pPr>
            <a:r>
              <a:rPr lang="it-IT" sz="12800" dirty="0" smtClean="0"/>
              <a:t>e soprattutto perché il divertimento è assicurato quando la palla si libera dalle mani per volare in alto…...</a:t>
            </a:r>
          </a:p>
          <a:p>
            <a:pPr algn="just">
              <a:buFont typeface="Wingdings" pitchFamily="2" charset="2"/>
              <a:buChar char="Ø"/>
            </a:pPr>
            <a:endParaRPr lang="it-IT" sz="12800" dirty="0" smtClean="0"/>
          </a:p>
          <a:p>
            <a:pPr algn="just">
              <a:buFont typeface="Wingdings" pitchFamily="2" charset="2"/>
              <a:buChar char="Ø"/>
            </a:pPr>
            <a:endParaRPr lang="it-IT" sz="9800" dirty="0" smtClean="0"/>
          </a:p>
          <a:p>
            <a:pPr algn="just">
              <a:buNone/>
            </a:pPr>
            <a:endParaRPr lang="it-IT" sz="9800" dirty="0" smtClean="0"/>
          </a:p>
          <a:p>
            <a:pPr algn="just">
              <a:buFont typeface="Wingdings" pitchFamily="2" charset="2"/>
              <a:buChar char="Ø"/>
            </a:pPr>
            <a:endParaRPr lang="it-IT" sz="5100" dirty="0" smtClean="0"/>
          </a:p>
          <a:p>
            <a:pPr algn="just">
              <a:buNone/>
            </a:pPr>
            <a:endParaRPr lang="it-IT" sz="9800" dirty="0" smtClean="0"/>
          </a:p>
          <a:p>
            <a:pPr algn="just">
              <a:buNone/>
            </a:pPr>
            <a:endParaRPr lang="it-IT" sz="8000" dirty="0" smtClean="0"/>
          </a:p>
          <a:p>
            <a:pPr algn="just">
              <a:buNone/>
            </a:pPr>
            <a:r>
              <a:rPr lang="it-IT" sz="8000" dirty="0" smtClean="0"/>
              <a:t> </a:t>
            </a:r>
          </a:p>
          <a:p>
            <a:pPr algn="just">
              <a:buFont typeface="Wingdings" pitchFamily="2" charset="2"/>
              <a:buChar char="Ø"/>
            </a:pPr>
            <a:endParaRPr lang="it-IT" dirty="0" smtClean="0"/>
          </a:p>
          <a:p>
            <a:pPr algn="just"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i="1" dirty="0" smtClean="0"/>
              <a:t>Io gioco a basket e tu?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t-IT" dirty="0" smtClean="0"/>
              <a:t>Il basket, infatti, è un gioco di</a:t>
            </a:r>
          </a:p>
          <a:p>
            <a:pPr algn="just">
              <a:buNone/>
            </a:pPr>
            <a:endParaRPr lang="it-IT" dirty="0" smtClean="0"/>
          </a:p>
          <a:p>
            <a:pPr algn="just">
              <a:buFont typeface="Wingdings" pitchFamily="2" charset="2"/>
              <a:buChar char="Ø"/>
            </a:pPr>
            <a:r>
              <a:rPr lang="it-IT" dirty="0" smtClean="0"/>
              <a:t> squadra che richiede una forte integrazione tra i suoi membri </a:t>
            </a:r>
          </a:p>
          <a:p>
            <a:pPr algn="just">
              <a:buFont typeface="Wingdings" pitchFamily="2" charset="2"/>
              <a:buChar char="Ø"/>
            </a:pPr>
            <a:r>
              <a:rPr lang="it-IT" dirty="0" smtClean="0"/>
              <a:t> movimento. “Tutti devono essere attivi, per smarcarsi e poter ricevere passaggi, per tirare e realizzare tiri al canestro”</a:t>
            </a:r>
          </a:p>
          <a:p>
            <a:pPr algn="just">
              <a:buFont typeface="Wingdings" pitchFamily="2" charset="2"/>
              <a:buChar char="Ø"/>
            </a:pP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i="1" dirty="0" smtClean="0"/>
              <a:t>Io gioco a basket e tu?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endParaRPr lang="it-IT" dirty="0" smtClean="0"/>
          </a:p>
          <a:p>
            <a:pPr algn="just">
              <a:buFont typeface="Wingdings" pitchFamily="2" charset="2"/>
              <a:buChar char="Ø"/>
            </a:pPr>
            <a:r>
              <a:rPr lang="it-IT" sz="3500" dirty="0" smtClean="0"/>
              <a:t> “gesti coordinati, calibrati, tempestivi e sincroni, eseguiti con armoniche geometrie dai componenti di una squadra”.</a:t>
            </a:r>
          </a:p>
          <a:p>
            <a:pPr>
              <a:buNone/>
            </a:pPr>
            <a:endParaRPr lang="it-IT" sz="3500" dirty="0" smtClean="0"/>
          </a:p>
          <a:p>
            <a:pPr>
              <a:buNone/>
            </a:pPr>
            <a:r>
              <a:rPr lang="it-IT" sz="3500" dirty="0" smtClean="0"/>
              <a:t> E’ un gioco in cui</a:t>
            </a:r>
          </a:p>
          <a:p>
            <a:pPr>
              <a:buNone/>
            </a:pPr>
            <a:r>
              <a:rPr lang="it-IT" sz="3500" dirty="0" smtClean="0"/>
              <a:t>   </a:t>
            </a:r>
          </a:p>
          <a:p>
            <a:pPr>
              <a:buNone/>
            </a:pPr>
            <a:r>
              <a:rPr lang="it-IT" sz="3500" dirty="0" smtClean="0"/>
              <a:t> il </a:t>
            </a:r>
            <a:r>
              <a:rPr lang="it-IT" sz="3500" b="1" i="1" dirty="0" smtClean="0"/>
              <a:t>singolo è al servizio del gruppo</a:t>
            </a:r>
          </a:p>
          <a:p>
            <a:pPr>
              <a:buNone/>
            </a:pPr>
            <a:r>
              <a:rPr lang="it-IT" b="1" i="1" dirty="0"/>
              <a:t> </a:t>
            </a:r>
            <a:r>
              <a:rPr lang="it-IT" b="1" i="1" dirty="0" smtClean="0"/>
              <a:t> 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i="1" dirty="0" smtClean="0"/>
              <a:t>Io gioco a basket e tu?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214422"/>
            <a:ext cx="8258204" cy="491174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it-IT" dirty="0" smtClean="0"/>
          </a:p>
          <a:p>
            <a:pPr algn="just">
              <a:buNone/>
            </a:pPr>
            <a:r>
              <a:rPr lang="it-IT" sz="8000" dirty="0"/>
              <a:t>  </a:t>
            </a:r>
            <a:r>
              <a:rPr lang="it-IT" sz="8000" dirty="0" smtClean="0"/>
              <a:t>  </a:t>
            </a:r>
          </a:p>
          <a:p>
            <a:pPr algn="just">
              <a:buNone/>
            </a:pPr>
            <a:r>
              <a:rPr lang="it-IT" sz="12800" b="1" i="1" dirty="0" smtClean="0"/>
              <a:t>   l’apprendimento</a:t>
            </a:r>
            <a:r>
              <a:rPr lang="it-IT" sz="12800" dirty="0" smtClean="0"/>
              <a:t> avviene nel gruppo  dei pari e attraverso  il gruppo</a:t>
            </a:r>
          </a:p>
          <a:p>
            <a:pPr algn="just">
              <a:buNone/>
            </a:pPr>
            <a:endParaRPr lang="it-IT" sz="12800" dirty="0" smtClean="0"/>
          </a:p>
          <a:p>
            <a:pPr algn="just">
              <a:buNone/>
            </a:pPr>
            <a:r>
              <a:rPr lang="it-IT" sz="12800" dirty="0"/>
              <a:t> </a:t>
            </a:r>
            <a:r>
              <a:rPr lang="it-IT" sz="12800" dirty="0" smtClean="0"/>
              <a:t>  </a:t>
            </a:r>
            <a:r>
              <a:rPr lang="it-IT" sz="12800" b="1" i="1" dirty="0" smtClean="0"/>
              <a:t>il rispetto </a:t>
            </a:r>
            <a:r>
              <a:rPr lang="it-IT" sz="12800" dirty="0" smtClean="0"/>
              <a:t>dei compagni e degli avversari  è d’obbligo</a:t>
            </a:r>
          </a:p>
          <a:p>
            <a:pPr algn="just">
              <a:buNone/>
            </a:pPr>
            <a:r>
              <a:rPr lang="it-IT" sz="12800" dirty="0"/>
              <a:t> </a:t>
            </a:r>
            <a:r>
              <a:rPr lang="it-IT" sz="12800" dirty="0" smtClean="0"/>
              <a:t> </a:t>
            </a:r>
          </a:p>
          <a:p>
            <a:pPr algn="just">
              <a:buNone/>
            </a:pPr>
            <a:r>
              <a:rPr lang="it-IT" sz="12800" dirty="0" smtClean="0"/>
              <a:t>    </a:t>
            </a:r>
            <a:r>
              <a:rPr lang="it-IT" sz="12800" i="1" dirty="0" smtClean="0"/>
              <a:t>l’allenamento</a:t>
            </a:r>
            <a:r>
              <a:rPr lang="it-IT" sz="12800" dirty="0" smtClean="0"/>
              <a:t> è una forma di </a:t>
            </a:r>
            <a:r>
              <a:rPr lang="it-IT" sz="12800" b="1" i="1" dirty="0" smtClean="0"/>
              <a:t>istruzione</a:t>
            </a:r>
            <a:r>
              <a:rPr lang="it-IT" sz="12800" dirty="0" smtClean="0"/>
              <a:t> </a:t>
            </a:r>
            <a:r>
              <a:rPr lang="it-IT" sz="12800" b="1" i="1" dirty="0" smtClean="0"/>
              <a:t>organizzata</a:t>
            </a:r>
            <a:r>
              <a:rPr lang="it-IT" sz="12800" dirty="0" smtClean="0"/>
              <a:t>, orientata all’incremento delle capacità fisiche, psichiche, tecniche e tattiche del soggetto</a:t>
            </a:r>
          </a:p>
          <a:p>
            <a:pPr algn="just">
              <a:buNone/>
            </a:pPr>
            <a:endParaRPr lang="it-IT" sz="12800" dirty="0" smtClean="0"/>
          </a:p>
          <a:p>
            <a:pPr algn="just">
              <a:buNone/>
            </a:pPr>
            <a:r>
              <a:rPr lang="it-IT" sz="12800" dirty="0" smtClean="0"/>
              <a:t>   </a:t>
            </a:r>
            <a:r>
              <a:rPr lang="it-IT" sz="12800" i="1" dirty="0" smtClean="0"/>
              <a:t> </a:t>
            </a:r>
            <a:endParaRPr lang="it-IT" sz="12800" b="1" i="1" dirty="0" smtClean="0"/>
          </a:p>
          <a:p>
            <a:pPr algn="just">
              <a:buNone/>
            </a:pPr>
            <a:endParaRPr lang="it-IT" sz="12800" dirty="0" smtClean="0"/>
          </a:p>
          <a:p>
            <a:pPr algn="just">
              <a:buNone/>
            </a:pPr>
            <a:r>
              <a:rPr lang="it-IT" sz="12800" dirty="0"/>
              <a:t> </a:t>
            </a:r>
            <a:r>
              <a:rPr lang="it-IT" sz="12800" dirty="0" smtClean="0"/>
              <a:t>   </a:t>
            </a:r>
          </a:p>
          <a:p>
            <a:pPr algn="just">
              <a:buNone/>
            </a:pPr>
            <a:endParaRPr lang="it-IT" sz="1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i="1" dirty="0" smtClean="0"/>
              <a:t>Io gioco a basket e tu?</a:t>
            </a:r>
            <a:endParaRPr lang="it-IT" sz="32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00034" y="1214422"/>
            <a:ext cx="8186766" cy="4911741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t-IT" dirty="0" smtClean="0"/>
              <a:t>  </a:t>
            </a:r>
            <a:r>
              <a:rPr lang="it-IT" sz="2800" dirty="0" smtClean="0"/>
              <a:t> </a:t>
            </a:r>
            <a:endParaRPr lang="it-IT" dirty="0" smtClean="0"/>
          </a:p>
          <a:p>
            <a:pPr>
              <a:buNone/>
            </a:pPr>
            <a:r>
              <a:rPr lang="it-IT" sz="2800" dirty="0"/>
              <a:t> </a:t>
            </a:r>
            <a:r>
              <a:rPr lang="it-IT" sz="3500" i="1" dirty="0" smtClean="0"/>
              <a:t>l</a:t>
            </a:r>
            <a:r>
              <a:rPr lang="it-IT" sz="3500" b="1" i="1" dirty="0" smtClean="0"/>
              <a:t>’educazione</a:t>
            </a:r>
            <a:r>
              <a:rPr lang="it-IT" sz="3500" dirty="0" smtClean="0"/>
              <a:t> degli stili e delle scelte è </a:t>
            </a:r>
            <a:r>
              <a:rPr lang="it-IT" sz="3500" b="1" i="1" dirty="0" smtClean="0"/>
              <a:t>costante </a:t>
            </a:r>
          </a:p>
          <a:p>
            <a:pPr>
              <a:buNone/>
            </a:pPr>
            <a:r>
              <a:rPr lang="it-IT" sz="3500" dirty="0" smtClean="0"/>
              <a:t> l’esperienza dello </a:t>
            </a:r>
            <a:r>
              <a:rPr lang="it-IT" sz="3500" b="1" i="1" dirty="0" smtClean="0"/>
              <a:t>stare insieme è divertente.</a:t>
            </a:r>
          </a:p>
          <a:p>
            <a:pPr>
              <a:buNone/>
            </a:pPr>
            <a:endParaRPr lang="it-IT" sz="3500" b="1" i="1" dirty="0" smtClean="0"/>
          </a:p>
          <a:p>
            <a:pPr>
              <a:buNone/>
            </a:pPr>
            <a:r>
              <a:rPr lang="it-IT" sz="3500" dirty="0" smtClean="0"/>
              <a:t>Il basket non ha stagioni :</a:t>
            </a:r>
          </a:p>
          <a:p>
            <a:pPr>
              <a:buNone/>
            </a:pPr>
            <a:r>
              <a:rPr lang="it-IT" sz="3500" dirty="0" smtClean="0"/>
              <a:t>si gioca di’inverno (campionato)</a:t>
            </a:r>
          </a:p>
          <a:p>
            <a:pPr algn="just">
              <a:buNone/>
            </a:pPr>
            <a:r>
              <a:rPr lang="it-IT" sz="3500" dirty="0" smtClean="0"/>
              <a:t>si gioca d’</a:t>
            </a:r>
            <a:r>
              <a:rPr lang="it-IT" sz="3500" dirty="0" err="1" smtClean="0"/>
              <a:t>estate…</a:t>
            </a:r>
            <a:r>
              <a:rPr lang="it-IT" sz="3500" dirty="0" smtClean="0"/>
              <a:t>..stagione del "gioco per il gioco“…</a:t>
            </a:r>
            <a:endParaRPr lang="it-IT" sz="2800" b="1" i="1" dirty="0" smtClean="0"/>
          </a:p>
          <a:p>
            <a:pPr>
              <a:buNone/>
            </a:pPr>
            <a:endParaRPr lang="it-IT" sz="2800" dirty="0" smtClean="0"/>
          </a:p>
          <a:p>
            <a:pPr>
              <a:buNone/>
            </a:pPr>
            <a:endParaRPr lang="it-IT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Carta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2283</TotalTime>
  <Words>1430</Words>
  <Application>Microsoft Office PowerPoint</Application>
  <PresentationFormat>Presentazione su schermo (4:3)</PresentationFormat>
  <Paragraphs>270</Paragraphs>
  <Slides>28</Slides>
  <Notes>28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29" baseType="lpstr">
      <vt:lpstr>Tema di Office</vt:lpstr>
      <vt:lpstr>  BASKET AUT   Gioco, Sport e… Autismo   </vt:lpstr>
      <vt:lpstr>Io gioco a basket e tu? 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  <vt:lpstr>Io gioco a basket e tu?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Consip</dc:creator>
  <cp:lastModifiedBy>STUDIO-1</cp:lastModifiedBy>
  <cp:revision>196</cp:revision>
  <dcterms:created xsi:type="dcterms:W3CDTF">2011-01-23T07:12:03Z</dcterms:created>
  <dcterms:modified xsi:type="dcterms:W3CDTF">2011-02-06T08:51:56Z</dcterms:modified>
</cp:coreProperties>
</file>